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72" r:id="rId4"/>
    <p:sldId id="261" r:id="rId5"/>
    <p:sldId id="263" r:id="rId6"/>
    <p:sldId id="262" r:id="rId7"/>
    <p:sldId id="260" r:id="rId8"/>
    <p:sldId id="266" r:id="rId9"/>
    <p:sldId id="271" r:id="rId10"/>
    <p:sldId id="268" r:id="rId11"/>
    <p:sldId id="257" r:id="rId12"/>
    <p:sldId id="264" r:id="rId13"/>
    <p:sldId id="267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5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703F-D9A8-4142-8066-BA2D344F684D}" type="datetimeFigureOut">
              <a:rPr lang="en-US" smtClean="0"/>
              <a:t>18/01/16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0ED-51DC-3A4E-B46C-3CE2DC09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94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703F-D9A8-4142-8066-BA2D344F684D}" type="datetimeFigureOut">
              <a:rPr lang="en-US" smtClean="0"/>
              <a:t>18/01/16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0ED-51DC-3A4E-B46C-3CE2DC09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292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703F-D9A8-4142-8066-BA2D344F684D}" type="datetimeFigureOut">
              <a:rPr lang="en-US" smtClean="0"/>
              <a:t>18/01/16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0ED-51DC-3A4E-B46C-3CE2DC09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170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703F-D9A8-4142-8066-BA2D344F684D}" type="datetimeFigureOut">
              <a:rPr lang="en-US" smtClean="0"/>
              <a:t>18/01/16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0ED-51DC-3A4E-B46C-3CE2DC09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703F-D9A8-4142-8066-BA2D344F684D}" type="datetimeFigureOut">
              <a:rPr lang="en-US" smtClean="0"/>
              <a:t>18/01/16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0ED-51DC-3A4E-B46C-3CE2DC09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2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703F-D9A8-4142-8066-BA2D344F684D}" type="datetimeFigureOut">
              <a:rPr lang="en-US" smtClean="0"/>
              <a:t>18/01/16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0ED-51DC-3A4E-B46C-3CE2DC09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659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703F-D9A8-4142-8066-BA2D344F684D}" type="datetimeFigureOut">
              <a:rPr lang="en-US" smtClean="0"/>
              <a:t>18/01/16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0ED-51DC-3A4E-B46C-3CE2DC09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3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703F-D9A8-4142-8066-BA2D344F684D}" type="datetimeFigureOut">
              <a:rPr lang="en-US" smtClean="0"/>
              <a:t>18/01/16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0ED-51DC-3A4E-B46C-3CE2DC09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60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703F-D9A8-4142-8066-BA2D344F684D}" type="datetimeFigureOut">
              <a:rPr lang="en-US" smtClean="0"/>
              <a:t>18/01/16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0ED-51DC-3A4E-B46C-3CE2DC09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71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703F-D9A8-4142-8066-BA2D344F684D}" type="datetimeFigureOut">
              <a:rPr lang="en-US" smtClean="0"/>
              <a:t>18/01/16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0ED-51DC-3A4E-B46C-3CE2DC09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74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703F-D9A8-4142-8066-BA2D344F684D}" type="datetimeFigureOut">
              <a:rPr lang="en-US" smtClean="0"/>
              <a:t>18/01/16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0ED-51DC-3A4E-B46C-3CE2DC09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2703F-D9A8-4142-8066-BA2D344F684D}" type="datetimeFigureOut">
              <a:rPr lang="en-US" smtClean="0"/>
              <a:t>18/01/16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170ED-51DC-3A4E-B46C-3CE2DC09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27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Terrorist Financing: Current Challenges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Louise Shelley, University Professor, </a:t>
            </a:r>
            <a:r>
              <a:rPr lang="en-US" dirty="0" err="1" smtClean="0"/>
              <a:t>Hirst</a:t>
            </a:r>
            <a:r>
              <a:rPr lang="en-US" dirty="0" smtClean="0"/>
              <a:t> Chair and Director, Terrorism, Transnational Crime and Corruption Center, George Mason University, Berlin January 27, 2016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25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Modus operandi for terrorists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Successful funding sources in one locale are replicated in another—small scale bank fraud figures in ISIS-related terrorist attacks in Paris (</a:t>
            </a:r>
            <a:r>
              <a:rPr lang="en-US" dirty="0" err="1" smtClean="0"/>
              <a:t>Koulibaly</a:t>
            </a:r>
            <a:r>
              <a:rPr lang="en-US" dirty="0" smtClean="0"/>
              <a:t>) and California</a:t>
            </a:r>
          </a:p>
          <a:p>
            <a:r>
              <a:rPr lang="en-US" dirty="0" smtClean="0"/>
              <a:t>Taxing of trade (both legal and illegal) as well as </a:t>
            </a:r>
            <a:r>
              <a:rPr lang="en-US" dirty="0" err="1" smtClean="0"/>
              <a:t>txing</a:t>
            </a:r>
            <a:r>
              <a:rPr lang="en-US" dirty="0" smtClean="0"/>
              <a:t> movement of people</a:t>
            </a:r>
          </a:p>
          <a:p>
            <a:r>
              <a:rPr lang="en-US" dirty="0" smtClean="0"/>
              <a:t>Corruption key in movement of commodities within territory and across borders</a:t>
            </a:r>
          </a:p>
          <a:p>
            <a:r>
              <a:rPr lang="en-US" dirty="0" smtClean="0"/>
              <a:t>Centrality of trade-based money laundering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487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Service Market for Terrorism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Terrorists tap into illicit trade in weapons</a:t>
            </a:r>
          </a:p>
          <a:p>
            <a:r>
              <a:rPr lang="en-US" dirty="0" smtClean="0"/>
              <a:t>Terrorists acquire documents such as false passports and identity cards that are needed to travel to Middle East and to hide their identity</a:t>
            </a:r>
          </a:p>
          <a:p>
            <a:r>
              <a:rPr lang="en-US" dirty="0" smtClean="0"/>
              <a:t>Online currencies provide a way for terrorists to move money</a:t>
            </a:r>
          </a:p>
          <a:p>
            <a:r>
              <a:rPr lang="en-US" dirty="0" smtClean="0"/>
              <a:t>Small scale businesses provide services—such as night shops in Belgium</a:t>
            </a:r>
          </a:p>
          <a:p>
            <a:r>
              <a:rPr lang="en-US" dirty="0" smtClean="0"/>
              <a:t>Money laundering into real estate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65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between crime and terrorism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Prevalence of this trade in many urban centers makes it hard to disrupt and is perceived in most countries not to be a law enforcement priority</a:t>
            </a:r>
          </a:p>
          <a:p>
            <a:r>
              <a:rPr lang="en-US" dirty="0" smtClean="0"/>
              <a:t>Liberalization of currencies is not evaluated in terms of terrorist threat, i.e. </a:t>
            </a:r>
            <a:r>
              <a:rPr lang="en-US" dirty="0" err="1" smtClean="0"/>
              <a:t>bitcoin</a:t>
            </a:r>
            <a:r>
              <a:rPr lang="en-US" dirty="0" smtClean="0"/>
              <a:t> and other new web-based currencies</a:t>
            </a:r>
          </a:p>
          <a:p>
            <a:r>
              <a:rPr lang="en-US" dirty="0" smtClean="0"/>
              <a:t>Governments are ready to allocate resources to police drugs, traffic in arms and people but not in consumer commodities</a:t>
            </a:r>
          </a:p>
          <a:p>
            <a:r>
              <a:rPr lang="en-US" dirty="0" smtClean="0"/>
              <a:t>Therefore, risk is low for terrorists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980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does Europe need to do against terrorist financing and money laundering?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</a:t>
            </a:r>
            <a:r>
              <a:rPr lang="en-US" dirty="0" smtClean="0"/>
              <a:t>ocus more on trade-based money laundering</a:t>
            </a:r>
          </a:p>
          <a:p>
            <a:r>
              <a:rPr lang="en-US" dirty="0"/>
              <a:t>U</a:t>
            </a:r>
            <a:r>
              <a:rPr lang="en-US" dirty="0" smtClean="0"/>
              <a:t>nderstand and establish framework for online currencies</a:t>
            </a:r>
          </a:p>
          <a:p>
            <a:r>
              <a:rPr lang="en-US" dirty="0" smtClean="0"/>
              <a:t>Ensure monitoring of supply chains, </a:t>
            </a:r>
            <a:r>
              <a:rPr lang="en-US" dirty="0" err="1" smtClean="0"/>
              <a:t>i.e</a:t>
            </a:r>
            <a:r>
              <a:rPr lang="en-US" dirty="0" smtClean="0"/>
              <a:t> know your customer laws and packaging that facilitates monitoring</a:t>
            </a:r>
          </a:p>
          <a:p>
            <a:r>
              <a:rPr lang="en-US" dirty="0"/>
              <a:t>G</a:t>
            </a:r>
            <a:r>
              <a:rPr lang="en-US" dirty="0" smtClean="0"/>
              <a:t>reater oversight over Internet trade that funds terrorism, i.e. antiquities</a:t>
            </a:r>
          </a:p>
          <a:p>
            <a:r>
              <a:rPr lang="en-US" dirty="0" smtClean="0"/>
              <a:t>Authorize interactions and exchange of information between counter-crime and counter-terrorist law enforcement</a:t>
            </a:r>
          </a:p>
          <a:p>
            <a:r>
              <a:rPr lang="en-US" dirty="0"/>
              <a:t>E</a:t>
            </a:r>
            <a:r>
              <a:rPr lang="en-US" dirty="0" smtClean="0"/>
              <a:t>stablish greater controls over money laundering into real estate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138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be done?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Need to change perception of problem of illicit trade—understand its consequences and its severity and allocate more resources to its policing</a:t>
            </a:r>
          </a:p>
          <a:p>
            <a:r>
              <a:rPr lang="en-US" dirty="0" smtClean="0"/>
              <a:t>Develop responses that incorporate all sectors of society—multinational organizations and corporations, states, </a:t>
            </a:r>
            <a:r>
              <a:rPr lang="en-US" dirty="0" err="1" smtClean="0"/>
              <a:t>ngos</a:t>
            </a:r>
            <a:r>
              <a:rPr lang="en-US" dirty="0" smtClean="0"/>
              <a:t>, media, researchers</a:t>
            </a:r>
          </a:p>
          <a:p>
            <a:r>
              <a:rPr lang="en-US" dirty="0" smtClean="0"/>
              <a:t>Develop not only legal framework but allocate resources needed to respond to these great challenges</a:t>
            </a:r>
          </a:p>
          <a:p>
            <a:r>
              <a:rPr lang="en-US" dirty="0" smtClean="0"/>
              <a:t>Create POLITICAL WILL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16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 Regions and different Terrorist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financial needs of ISIS in the Middle East are very different from that of ISIS affiliates elsewhere and supporters in Europe and US</a:t>
            </a:r>
          </a:p>
          <a:p>
            <a:r>
              <a:rPr lang="en-US" dirty="0" smtClean="0"/>
              <a:t>ISIS has the largest financial needs of any terrorist group because it has 8-10 million people in the territory it controls, it  needs to generate large sums</a:t>
            </a:r>
          </a:p>
          <a:p>
            <a:r>
              <a:rPr lang="en-US" dirty="0" smtClean="0"/>
              <a:t>ISIS affiliates have significant but lesser needs </a:t>
            </a:r>
          </a:p>
          <a:p>
            <a:r>
              <a:rPr lang="en-US" dirty="0" smtClean="0"/>
              <a:t>ISIS-inspired and trained terrorists in Europe can and are funded by petty crime as needs are small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259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certain crimes selected?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Availability of commodity</a:t>
            </a:r>
          </a:p>
          <a:p>
            <a:r>
              <a:rPr lang="en-US" dirty="0" smtClean="0"/>
              <a:t>Opportunities to capitalize based on geographic location</a:t>
            </a:r>
          </a:p>
          <a:p>
            <a:r>
              <a:rPr lang="en-US" dirty="0" smtClean="0"/>
              <a:t>Calculations made on risk vs. return, less risk in the Middle East for large ticket items than in Europe</a:t>
            </a:r>
          </a:p>
          <a:p>
            <a:r>
              <a:rPr lang="en-US" dirty="0" smtClean="0"/>
              <a:t>Petty crime used in Europe and the US because they attract less attention</a:t>
            </a:r>
          </a:p>
          <a:p>
            <a:r>
              <a:rPr lang="en-US" dirty="0" smtClean="0"/>
              <a:t>Smuggling along established chains is easier; therefore, convergence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607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Diverse Funding sources of Terrorism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Illicit trade--Antiquities, arms including weapons of mass destruction,  counterfeits (consumer goods, pharmaceuticals, cigarettes), drugs, human beings, natural resources (oil, minerals),  wildlife and other environmental product, piracy</a:t>
            </a:r>
          </a:p>
          <a:p>
            <a:r>
              <a:rPr lang="en-US" dirty="0" smtClean="0"/>
              <a:t>Computer –facilitated crimes</a:t>
            </a:r>
            <a:r>
              <a:rPr lang="en-US" dirty="0" smtClean="0"/>
              <a:t>, stolen credit cards and identities, financial fraud (San </a:t>
            </a:r>
            <a:r>
              <a:rPr lang="en-US" dirty="0" err="1" smtClean="0"/>
              <a:t>Bernadino</a:t>
            </a:r>
            <a:r>
              <a:rPr lang="en-US" dirty="0" smtClean="0"/>
              <a:t> case)</a:t>
            </a:r>
          </a:p>
          <a:p>
            <a:r>
              <a:rPr lang="en-US" dirty="0" smtClean="0"/>
              <a:t>Financial fraud—fraudulent bank loans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159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Terrorists and Illicit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concept of </a:t>
            </a:r>
            <a:r>
              <a:rPr lang="en-US" dirty="0" err="1" smtClean="0"/>
              <a:t>narco</a:t>
            </a:r>
            <a:r>
              <a:rPr lang="en-US" dirty="0" smtClean="0"/>
              <a:t>-terrorism has made us focus too much on terrorist engagement with large scale  drug trade and not enough on smaller-scale illicit trade that support their activities in the US and Europe</a:t>
            </a:r>
          </a:p>
          <a:p>
            <a:r>
              <a:rPr lang="en-US" dirty="0" smtClean="0"/>
              <a:t>UN Security Council Resolutions 2195 and 2199 link illicit trade and terrorism</a:t>
            </a:r>
          </a:p>
          <a:p>
            <a:r>
              <a:rPr lang="en-US" dirty="0" smtClean="0"/>
              <a:t>One of </a:t>
            </a:r>
            <a:r>
              <a:rPr lang="en-US" dirty="0" err="1" smtClean="0"/>
              <a:t>Kouachi</a:t>
            </a:r>
            <a:r>
              <a:rPr lang="en-US" dirty="0" smtClean="0"/>
              <a:t> brothers who murdered the staff of Charlie </a:t>
            </a:r>
            <a:r>
              <a:rPr lang="en-US" dirty="0" err="1" smtClean="0"/>
              <a:t>Hebdo</a:t>
            </a:r>
            <a:r>
              <a:rPr lang="en-US" dirty="0" smtClean="0"/>
              <a:t> was involved in trade in counterfeits, cigarettes</a:t>
            </a:r>
          </a:p>
          <a:p>
            <a:r>
              <a:rPr lang="en-US" dirty="0" smtClean="0"/>
              <a:t>Terrorist on </a:t>
            </a:r>
            <a:r>
              <a:rPr lang="en-US" dirty="0" err="1" smtClean="0"/>
              <a:t>Thalys</a:t>
            </a:r>
            <a:r>
              <a:rPr lang="en-US" dirty="0" smtClean="0"/>
              <a:t> train was a small scale drug trafficker</a:t>
            </a:r>
          </a:p>
          <a:p>
            <a:r>
              <a:rPr lang="en-US" dirty="0" smtClean="0"/>
              <a:t>Foreign fighters going to join ISIS from Europe engage in petty illicit trade to fund their passage and give them funds to survive on arrival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933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Commodities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Characteristics of some aspects of Illicit trade change over time</a:t>
            </a:r>
          </a:p>
          <a:p>
            <a:r>
              <a:rPr lang="en-US" dirty="0" smtClean="0"/>
              <a:t>Just as changes in the cyber world have created new forms of illicit trade there are also evolutions in commodities in the real world</a:t>
            </a:r>
          </a:p>
          <a:p>
            <a:r>
              <a:rPr lang="en-US" dirty="0" smtClean="0"/>
              <a:t>Cigarettes—no longer a problem just of diversion &amp; counterfeits but of illicit whites, cigarettes produced legally in one country to be smuggled to another</a:t>
            </a:r>
          </a:p>
          <a:p>
            <a:r>
              <a:rPr lang="en-US" dirty="0" smtClean="0"/>
              <a:t>Black market and illicit street markets important funding sources for European terrorism</a:t>
            </a:r>
            <a:endParaRPr lang="en-US" dirty="0" smtClean="0"/>
          </a:p>
          <a:p>
            <a:r>
              <a:rPr lang="en-US" dirty="0" smtClean="0"/>
              <a:t>Rising importance of environmental commodities such as elephant whose trade has been created on mass scale threatening viability of the species </a:t>
            </a:r>
          </a:p>
          <a:p>
            <a:r>
              <a:rPr lang="en-US" dirty="0" smtClean="0"/>
              <a:t>Rising importance of cyber-facilitated crime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564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crime and Terrorism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the  beginning, cyber trade represented an online version of the commodities available in the virtual world</a:t>
            </a:r>
          </a:p>
          <a:p>
            <a:r>
              <a:rPr lang="en-US" dirty="0" smtClean="0"/>
              <a:t>Cybercrime now can be divided into cyber-enabled crime and crime that is unique to the cyber world, </a:t>
            </a:r>
            <a:r>
              <a:rPr lang="en-US" dirty="0" err="1" smtClean="0"/>
              <a:t>i.e</a:t>
            </a:r>
            <a:r>
              <a:rPr lang="en-US" dirty="0" smtClean="0"/>
              <a:t> sale of malware, botnets</a:t>
            </a:r>
          </a:p>
          <a:p>
            <a:r>
              <a:rPr lang="en-US" dirty="0" smtClean="0"/>
              <a:t>Increasingly illicit trade is going on the </a:t>
            </a:r>
            <a:r>
              <a:rPr lang="en-US" dirty="0" err="1" smtClean="0"/>
              <a:t>darkweb</a:t>
            </a:r>
            <a:r>
              <a:rPr lang="en-US" dirty="0" smtClean="0"/>
              <a:t>, where the buyers and sellers remain anonymous and purchases are made by digital currency that cannot be traced</a:t>
            </a:r>
          </a:p>
          <a:p>
            <a:r>
              <a:rPr lang="en-US" dirty="0" smtClean="0"/>
              <a:t>This is an enormous challenge for Europe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921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Convergence of Terrorist Criminal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Convergence is both a local and a global phenomenon</a:t>
            </a:r>
          </a:p>
          <a:p>
            <a:r>
              <a:rPr lang="en-US" dirty="0" smtClean="0"/>
              <a:t>Convergence may occur at different points along the supply chain (see map)</a:t>
            </a:r>
          </a:p>
          <a:p>
            <a:r>
              <a:rPr lang="en-US" dirty="0" smtClean="0"/>
              <a:t>Within Europe—supply chains for weapons intersect with communities with terrorists, </a:t>
            </a:r>
            <a:r>
              <a:rPr lang="en-US" dirty="0" err="1" smtClean="0"/>
              <a:t>ie</a:t>
            </a:r>
            <a:r>
              <a:rPr lang="en-US" dirty="0" smtClean="0"/>
              <a:t>. Weapons markets in Belgium connect with traffickers and criminals from Balkan route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917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Different elements of dirty entanglements along the trail—Funding of </a:t>
            </a:r>
            <a:r>
              <a:rPr lang="en-US" sz="3600" dirty="0" err="1" smtClean="0"/>
              <a:t>Beslan</a:t>
            </a:r>
            <a:r>
              <a:rPr lang="en-US" sz="3600" dirty="0" smtClean="0"/>
              <a:t> </a:t>
            </a:r>
            <a:r>
              <a:rPr lang="en-US" sz="3600" dirty="0" smtClean="0"/>
              <a:t>attack:</a:t>
            </a:r>
            <a:br>
              <a:rPr lang="en-US" sz="3600" dirty="0" smtClean="0"/>
            </a:br>
            <a:r>
              <a:rPr lang="en-US" sz="3600" dirty="0" smtClean="0"/>
              <a:t>Source: L. Shelley: Dirty Entanglements: Corruption Crime and Terrorism</a:t>
            </a:r>
            <a:endParaRPr lang="en-US" sz="3600" dirty="0"/>
          </a:p>
        </p:txBody>
      </p:sp>
      <p:pic>
        <p:nvPicPr>
          <p:cNvPr id="4" name="Content Placeholder 3" descr="Map4.1Beslan-Attack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14" b="14414"/>
          <a:stretch>
            <a:fillRect/>
          </a:stretch>
        </p:blipFill>
        <p:spPr>
          <a:xfrm>
            <a:off x="0" y="2127919"/>
            <a:ext cx="9549582" cy="5251902"/>
          </a:xfrm>
        </p:spPr>
      </p:pic>
    </p:spTree>
    <p:extLst>
      <p:ext uri="{BB962C8B-B14F-4D97-AF65-F5344CB8AC3E}">
        <p14:creationId xmlns:p14="http://schemas.microsoft.com/office/powerpoint/2010/main" val="220676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966</Words>
  <Application>Microsoft Macintosh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Terrorist Financing: Current Challenges</vt:lpstr>
      <vt:lpstr>Different Regions and different Terrorist Funding</vt:lpstr>
      <vt:lpstr>Why are certain crimes selected?</vt:lpstr>
      <vt:lpstr>Diverse Funding sources of Terrorism</vt:lpstr>
      <vt:lpstr>Terrorists and Illicit Trade</vt:lpstr>
      <vt:lpstr>Evolution of Commodities</vt:lpstr>
      <vt:lpstr>Cyber crime and Terrorism</vt:lpstr>
      <vt:lpstr>Convergence of Terrorist Criminal Activity</vt:lpstr>
      <vt:lpstr>Different elements of dirty entanglements along the trail—Funding of Beslan attack: Source: L. Shelley: Dirty Entanglements: Corruption Crime and Terrorism</vt:lpstr>
      <vt:lpstr>Modus operandi for terrorists</vt:lpstr>
      <vt:lpstr> Service Market for Terrorism</vt:lpstr>
      <vt:lpstr>Links between crime and terrorism</vt:lpstr>
      <vt:lpstr>What does Europe need to do against terrorist financing and money laundering?</vt:lpstr>
      <vt:lpstr>What can be done?</vt:lpstr>
    </vt:vector>
  </TitlesOfParts>
  <Company>George Mason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Terrorist Financing: Current Challenges</dc:title>
  <dc:creator>Louise Shelley</dc:creator>
  <cp:lastModifiedBy>Louise Shelley</cp:lastModifiedBy>
  <cp:revision>11</cp:revision>
  <dcterms:created xsi:type="dcterms:W3CDTF">2016-01-18T14:45:00Z</dcterms:created>
  <dcterms:modified xsi:type="dcterms:W3CDTF">2016-01-18T19:25:29Z</dcterms:modified>
</cp:coreProperties>
</file>